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423" r:id="rId3"/>
    <p:sldId id="476" r:id="rId4"/>
    <p:sldId id="459" r:id="rId5"/>
    <p:sldId id="477" r:id="rId6"/>
    <p:sldId id="374" r:id="rId7"/>
    <p:sldId id="478" r:id="rId8"/>
    <p:sldId id="442" r:id="rId9"/>
    <p:sldId id="479" r:id="rId10"/>
    <p:sldId id="480" r:id="rId11"/>
    <p:sldId id="483" r:id="rId12"/>
    <p:sldId id="482" r:id="rId13"/>
    <p:sldId id="427" r:id="rId14"/>
    <p:sldId id="398" r:id="rId15"/>
    <p:sldId id="484" r:id="rId16"/>
    <p:sldId id="485" r:id="rId17"/>
    <p:sldId id="486" r:id="rId18"/>
    <p:sldId id="487" r:id="rId19"/>
    <p:sldId id="481" r:id="rId20"/>
    <p:sldId id="472" r:id="rId21"/>
    <p:sldId id="257" r:id="rId22"/>
    <p:sldId id="258" r:id="rId23"/>
    <p:sldId id="259" r:id="rId24"/>
    <p:sldId id="260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67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09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85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7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17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94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56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92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3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49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69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e-sfera.hr/dodatni-digitalni-sadrzaji/2d92afb2-639a-479a-9eba-cb25a93c4716/assets/interactivity/self-check_1/index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art.com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ozCOBlIoh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276005/engleski-jezik/weather-find-12-words-connected-weath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2d92afb2-639a-479a-9eba-cb25a93c4716/assets/audio/42-lesson_18_home_again_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xozCOBlIoh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powtoon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wordwall.net/resource/276006/engleski-jezik/home-agai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B20A762-46EE-439B-BBC9-A1AA1BE9D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8" y="927171"/>
            <a:ext cx="3307203" cy="440960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AABC19F-20AC-44C3-817D-0AB550E470EC}"/>
              </a:ext>
            </a:extLst>
          </p:cNvPr>
          <p:cNvSpPr txBox="1"/>
          <p:nvPr/>
        </p:nvSpPr>
        <p:spPr>
          <a:xfrm>
            <a:off x="4764410" y="2295535"/>
            <a:ext cx="6843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u="sng" dirty="0">
                <a:solidFill>
                  <a:srgbClr val="FF0000"/>
                </a:solidFill>
              </a:rPr>
              <a:t>UNIT 6 </a:t>
            </a:r>
            <a:br>
              <a:rPr lang="hr-HR" sz="4000" b="1" u="sng" dirty="0">
                <a:solidFill>
                  <a:srgbClr val="FF0000"/>
                </a:solidFill>
              </a:rPr>
            </a:br>
            <a:r>
              <a:rPr lang="hr-HR" sz="4000" b="1" u="sng" dirty="0">
                <a:solidFill>
                  <a:srgbClr val="FF0000"/>
                </a:solidFill>
              </a:rPr>
              <a:t>Town and countryside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0333F66-C8B6-4273-844E-B19AC9BCB6A4}"/>
              </a:ext>
            </a:extLst>
          </p:cNvPr>
          <p:cNvSpPr txBox="1"/>
          <p:nvPr/>
        </p:nvSpPr>
        <p:spPr>
          <a:xfrm>
            <a:off x="4764410" y="3429000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dirty="0"/>
              <a:t>Home </a:t>
            </a:r>
            <a:r>
              <a:rPr lang="hr-HR" sz="4000" dirty="0" err="1"/>
              <a:t>again</a:t>
            </a:r>
            <a:endParaRPr lang="hr-HR" sz="4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242527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9"/>
            <a:ext cx="5100601" cy="682508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0" y="837126"/>
            <a:ext cx="11583840" cy="43885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100601" y="128793"/>
            <a:ext cx="6829397" cy="505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Choose the correct answer.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7" name="Picture 4" descr="Vidi izvornu sliku">
            <a:extLst>
              <a:ext uri="{FF2B5EF4-FFF2-40B4-BE49-F238E27FC236}">
                <a16:creationId xmlns:a16="http://schemas.microsoft.com/office/drawing/2014/main" id="{CEADBD00-EDC4-4A53-A2C6-894E0FE5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9639" y="1374351"/>
            <a:ext cx="2151320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id="{1C5F33BC-3EA2-4454-97F2-8A2297CE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3413" y="1843500"/>
            <a:ext cx="2151320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idi izvornu sliku">
            <a:extLst>
              <a:ext uri="{FF2B5EF4-FFF2-40B4-BE49-F238E27FC236}">
                <a16:creationId xmlns:a16="http://schemas.microsoft.com/office/drawing/2014/main" id="{32A364EA-F08D-495B-AE87-1E441C6C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4451" y="2259524"/>
            <a:ext cx="2434361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di izvornu sliku">
            <a:extLst>
              <a:ext uri="{FF2B5EF4-FFF2-40B4-BE49-F238E27FC236}">
                <a16:creationId xmlns:a16="http://schemas.microsoft.com/office/drawing/2014/main" id="{AF8C52ED-523E-42E1-AACF-41CD2805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8600" y="2728673"/>
            <a:ext cx="1676743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:a16="http://schemas.microsoft.com/office/drawing/2014/main" id="{872B5EA7-1EDF-4530-BF74-6C787C43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1462" y="3172276"/>
            <a:ext cx="1777851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id="{4DF86ABE-101B-445F-8010-0F7CE5E0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5971" y="3612903"/>
            <a:ext cx="2151320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id="{BADD39CB-C38A-436F-9CE7-D1596867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8600" y="4082052"/>
            <a:ext cx="2151320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82566A46-D11E-4F0A-A547-626673C4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957" y="4516541"/>
            <a:ext cx="2151320" cy="5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8729DE4-CF63-4D97-8E76-DB7A8DCF9978}"/>
              </a:ext>
            </a:extLst>
          </p:cNvPr>
          <p:cNvSpPr txBox="1">
            <a:spLocks/>
          </p:cNvSpPr>
          <p:nvPr/>
        </p:nvSpPr>
        <p:spPr>
          <a:xfrm>
            <a:off x="5217154" y="5479110"/>
            <a:ext cx="6974846" cy="3780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Practice here:</a:t>
            </a:r>
            <a:br>
              <a:rPr lang="hr-HR" sz="2000" i="1" dirty="0"/>
            </a:br>
            <a:r>
              <a:rPr lang="hr-HR" sz="2000" i="1" dirty="0">
                <a:hlinkClick r:id="rId7"/>
              </a:rPr>
              <a:t>https://www.e-sfera.hr/dodatni-digitalni-sadrzaji/2d92afb2-639a-479a-9eba-cb25a93c4716/assets/interactivity/self-check_1/index.html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1537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" y="8389"/>
            <a:ext cx="5100840" cy="684122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092701" y="2975020"/>
            <a:ext cx="3987005" cy="30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Work with your friend. Ask and answer</a:t>
            </a:r>
            <a:r>
              <a:rPr lang="hr-HR" sz="2000" b="1" dirty="0"/>
              <a:t>. Then write a report.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6" y="625624"/>
            <a:ext cx="7787756" cy="60784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1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" y="17725"/>
            <a:ext cx="5116911" cy="682254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7577436" y="0"/>
            <a:ext cx="4614564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WB, page 102.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7577436" y="1493948"/>
            <a:ext cx="4435494" cy="25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Turn into questions.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17724"/>
            <a:ext cx="7233747" cy="68225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3FEF735-DE31-4B16-8415-6F309E86CB4B}"/>
              </a:ext>
            </a:extLst>
          </p:cNvPr>
          <p:cNvSpPr txBox="1">
            <a:spLocks/>
          </p:cNvSpPr>
          <p:nvPr/>
        </p:nvSpPr>
        <p:spPr>
          <a:xfrm>
            <a:off x="1243114" y="939175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</a:rPr>
              <a:t>were you born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A172171B-0A38-4EEB-97CA-EC75763BAB09}"/>
              </a:ext>
            </a:extLst>
          </p:cNvPr>
          <p:cNvSpPr txBox="1">
            <a:spLocks/>
          </p:cNvSpPr>
          <p:nvPr/>
        </p:nvSpPr>
        <p:spPr>
          <a:xfrm>
            <a:off x="1565163" y="3312808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were Mike and Pete late for school yesterday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B6426013-58E3-4B77-BFD9-F624AED68D9E}"/>
              </a:ext>
            </a:extLst>
          </p:cNvPr>
          <p:cNvSpPr txBox="1">
            <a:spLocks/>
          </p:cNvSpPr>
          <p:nvPr/>
        </p:nvSpPr>
        <p:spPr>
          <a:xfrm>
            <a:off x="1590921" y="3945300"/>
            <a:ext cx="5273518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was there on our breakfast table at Easter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C676D180-BE5E-4ACA-AD9E-79FA8B816C1F}"/>
              </a:ext>
            </a:extLst>
          </p:cNvPr>
          <p:cNvSpPr txBox="1">
            <a:spLocks/>
          </p:cNvSpPr>
          <p:nvPr/>
        </p:nvSpPr>
        <p:spPr>
          <a:xfrm>
            <a:off x="1590921" y="4580142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Cathy's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climbing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instructor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B442AB20-EE27-4DFC-B6CF-55D87B25A6F8}"/>
              </a:ext>
            </a:extLst>
          </p:cNvPr>
          <p:cNvSpPr txBox="1">
            <a:spLocks/>
          </p:cNvSpPr>
          <p:nvPr/>
        </p:nvSpPr>
        <p:spPr>
          <a:xfrm>
            <a:off x="3834912" y="5349038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Were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you at a wedding last Saturday</a:t>
            </a:r>
            <a:r>
              <a:rPr lang="hr-HR" sz="1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74795000-18F1-418E-9950-6A224910EB1E}"/>
              </a:ext>
            </a:extLst>
          </p:cNvPr>
          <p:cNvSpPr txBox="1">
            <a:spLocks/>
          </p:cNvSpPr>
          <p:nvPr/>
        </p:nvSpPr>
        <p:spPr>
          <a:xfrm>
            <a:off x="3873549" y="5689603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Was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my mother at school yesterday</a:t>
            </a:r>
            <a:r>
              <a:rPr lang="hr-HR" sz="1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B7C733F3-EE01-4F6B-A6DD-C8E472A0848C}"/>
              </a:ext>
            </a:extLst>
          </p:cNvPr>
          <p:cNvSpPr txBox="1">
            <a:spLocks/>
          </p:cNvSpPr>
          <p:nvPr/>
        </p:nvSpPr>
        <p:spPr>
          <a:xfrm>
            <a:off x="3951488" y="5947694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Were his </a:t>
            </a:r>
            <a:r>
              <a:rPr lang="en-US" sz="1600" dirty="0" err="1">
                <a:solidFill>
                  <a:srgbClr val="FF0000"/>
                </a:solidFill>
              </a:rPr>
              <a:t>neighbours</a:t>
            </a:r>
            <a:r>
              <a:rPr lang="en-US" sz="1600" dirty="0">
                <a:solidFill>
                  <a:srgbClr val="FF0000"/>
                </a:solidFill>
              </a:rPr>
              <a:t> at home last 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night?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id="{EECDD4B5-BA23-4A8C-86B5-D765C0BF6095}"/>
              </a:ext>
            </a:extLst>
          </p:cNvPr>
          <p:cNvSpPr txBox="1">
            <a:spLocks/>
          </p:cNvSpPr>
          <p:nvPr/>
        </p:nvSpPr>
        <p:spPr>
          <a:xfrm>
            <a:off x="2853769" y="6339731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Was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last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summer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cold</a:t>
            </a:r>
            <a:r>
              <a:rPr lang="hr-HR" sz="1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57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" y="8389"/>
            <a:ext cx="5114857" cy="684122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273037" y="625624"/>
            <a:ext cx="6806669" cy="101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Complete and answer the questions.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20" y="1313646"/>
            <a:ext cx="9992659" cy="50424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FF1B4EFB-83D9-4A55-9852-E01E58B4C3CF}"/>
              </a:ext>
            </a:extLst>
          </p:cNvPr>
          <p:cNvSpPr txBox="1">
            <a:spLocks/>
          </p:cNvSpPr>
          <p:nvPr/>
        </p:nvSpPr>
        <p:spPr>
          <a:xfrm>
            <a:off x="2900255" y="2079320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Were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99B05BE4-09F8-4EA2-A970-B7407740D459}"/>
              </a:ext>
            </a:extLst>
          </p:cNvPr>
          <p:cNvSpPr txBox="1">
            <a:spLocks/>
          </p:cNvSpPr>
          <p:nvPr/>
        </p:nvSpPr>
        <p:spPr>
          <a:xfrm>
            <a:off x="2900255" y="2596835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A8365D21-BFC7-47BD-AAF2-C1DFA153AB6B}"/>
              </a:ext>
            </a:extLst>
          </p:cNvPr>
          <p:cNvSpPr txBox="1">
            <a:spLocks/>
          </p:cNvSpPr>
          <p:nvPr/>
        </p:nvSpPr>
        <p:spPr>
          <a:xfrm>
            <a:off x="2900254" y="3103203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Were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A9770E28-69F5-4ABE-8DE6-AF8E1F438EC3}"/>
              </a:ext>
            </a:extLst>
          </p:cNvPr>
          <p:cNvSpPr txBox="1">
            <a:spLocks/>
          </p:cNvSpPr>
          <p:nvPr/>
        </p:nvSpPr>
        <p:spPr>
          <a:xfrm>
            <a:off x="8390889" y="3103203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Yes</a:t>
            </a:r>
            <a:r>
              <a:rPr lang="hr-HR" sz="2600" dirty="0">
                <a:solidFill>
                  <a:srgbClr val="FF0000"/>
                </a:solidFill>
              </a:rPr>
              <a:t>	</a:t>
            </a:r>
            <a:r>
              <a:rPr lang="hr-HR" sz="2600" dirty="0" err="1">
                <a:solidFill>
                  <a:srgbClr val="FF0000"/>
                </a:solidFill>
              </a:rPr>
              <a:t>they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were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AE2065F7-4CDD-4EC4-AF81-AEA7A13E2C8F}"/>
              </a:ext>
            </a:extLst>
          </p:cNvPr>
          <p:cNvSpPr txBox="1">
            <a:spLocks/>
          </p:cNvSpPr>
          <p:nvPr/>
        </p:nvSpPr>
        <p:spPr>
          <a:xfrm>
            <a:off x="2900253" y="3646476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B7082729-6E69-4A4E-B12E-3982568E5ABD}"/>
              </a:ext>
            </a:extLst>
          </p:cNvPr>
          <p:cNvSpPr txBox="1">
            <a:spLocks/>
          </p:cNvSpPr>
          <p:nvPr/>
        </p:nvSpPr>
        <p:spPr>
          <a:xfrm>
            <a:off x="8390888" y="3648790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No	</a:t>
            </a:r>
            <a:r>
              <a:rPr lang="hr-HR" sz="2600" dirty="0" err="1">
                <a:solidFill>
                  <a:srgbClr val="FF0000"/>
                </a:solidFill>
              </a:rPr>
              <a:t>she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wasn’t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391EFEE1-8253-429E-9507-CB95ECB745EB}"/>
              </a:ext>
            </a:extLst>
          </p:cNvPr>
          <p:cNvSpPr txBox="1">
            <a:spLocks/>
          </p:cNvSpPr>
          <p:nvPr/>
        </p:nvSpPr>
        <p:spPr>
          <a:xfrm>
            <a:off x="2900252" y="4150143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C3C47355-AA56-4445-84AB-F7E4A6BFCAB8}"/>
              </a:ext>
            </a:extLst>
          </p:cNvPr>
          <p:cNvSpPr txBox="1">
            <a:spLocks/>
          </p:cNvSpPr>
          <p:nvPr/>
        </p:nvSpPr>
        <p:spPr>
          <a:xfrm>
            <a:off x="8390887" y="4150142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Yes</a:t>
            </a:r>
            <a:r>
              <a:rPr lang="hr-HR" sz="2600" dirty="0">
                <a:solidFill>
                  <a:srgbClr val="FF0000"/>
                </a:solidFill>
              </a:rPr>
              <a:t>	</a:t>
            </a:r>
            <a:r>
              <a:rPr lang="hr-HR" sz="2600" dirty="0" err="1">
                <a:solidFill>
                  <a:srgbClr val="FF0000"/>
                </a:solidFill>
              </a:rPr>
              <a:t>she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was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9E17BBFE-DE8F-42AD-B6FD-BAE1F6BDA8C1}"/>
              </a:ext>
            </a:extLst>
          </p:cNvPr>
          <p:cNvSpPr txBox="1">
            <a:spLocks/>
          </p:cNvSpPr>
          <p:nvPr/>
        </p:nvSpPr>
        <p:spPr>
          <a:xfrm>
            <a:off x="2900252" y="4678577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Were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B8684ABC-5E26-43B6-864E-CAB3145DF2CF}"/>
              </a:ext>
            </a:extLst>
          </p:cNvPr>
          <p:cNvSpPr txBox="1">
            <a:spLocks/>
          </p:cNvSpPr>
          <p:nvPr/>
        </p:nvSpPr>
        <p:spPr>
          <a:xfrm>
            <a:off x="8390886" y="4693769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No	</a:t>
            </a:r>
            <a:r>
              <a:rPr lang="hr-HR" sz="2600" dirty="0" err="1">
                <a:solidFill>
                  <a:srgbClr val="FF0000"/>
                </a:solidFill>
              </a:rPr>
              <a:t>they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weren’t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5E5239B9-77A6-4012-937D-6B81BBFAAF04}"/>
              </a:ext>
            </a:extLst>
          </p:cNvPr>
          <p:cNvSpPr txBox="1">
            <a:spLocks/>
          </p:cNvSpPr>
          <p:nvPr/>
        </p:nvSpPr>
        <p:spPr>
          <a:xfrm>
            <a:off x="2900251" y="5213632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id="{524A41AB-8DA0-4436-8A66-B591450E27B7}"/>
              </a:ext>
            </a:extLst>
          </p:cNvPr>
          <p:cNvSpPr txBox="1">
            <a:spLocks/>
          </p:cNvSpPr>
          <p:nvPr/>
        </p:nvSpPr>
        <p:spPr>
          <a:xfrm>
            <a:off x="2900250" y="5744026"/>
            <a:ext cx="46940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Were</a:t>
            </a:r>
            <a:endParaRPr lang="hr-H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wnload Torn Notebook Paper Png - Png Paper Torn PNG Image with ...">
            <a:extLst>
              <a:ext uri="{FF2B5EF4-FFF2-40B4-BE49-F238E27FC236}">
                <a16:creationId xmlns:a16="http://schemas.microsoft.com/office/drawing/2014/main" id="{44B6FF1D-B5F3-48C0-8B3E-91B3C919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14">
            <a:off x="1463586" y="1769073"/>
            <a:ext cx="9563181" cy="9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9E9B3B7-33F8-4B11-9770-D2826FC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10"/>
                    </a14:imgEffect>
                    <a14:imgEffect>
                      <a14:saturation sat="33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8" y="5279657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2432B3B-03AB-44F4-8052-90A372BA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8" y="4364763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458A7D4F-E1E4-401D-B333-1F318CF4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91" y="3857859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A8A2B9A1-8336-4420-9B46-60E7AF89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2" y="3760710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-wave-line-png-8 - Downtown Cabaret Downtown Cabaret">
            <a:extLst>
              <a:ext uri="{FF2B5EF4-FFF2-40B4-BE49-F238E27FC236}">
                <a16:creationId xmlns:a16="http://schemas.microsoft.com/office/drawing/2014/main" id="{3D9F8ABB-1D0F-4D7D-9A6E-F36BE436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3715313" y="5276240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d-wave-line-png-8 - Downtown Cabaret Downtown Cabaret">
            <a:extLst>
              <a:ext uri="{FF2B5EF4-FFF2-40B4-BE49-F238E27FC236}">
                <a16:creationId xmlns:a16="http://schemas.microsoft.com/office/drawing/2014/main" id="{E618FA9D-10CF-4CF0-A917-ABD3DA1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4884142" y="4939634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-wave-line-png-8 - Downtown Cabaret Downtown Cabaret">
            <a:extLst>
              <a:ext uri="{FF2B5EF4-FFF2-40B4-BE49-F238E27FC236}">
                <a16:creationId xmlns:a16="http://schemas.microsoft.com/office/drawing/2014/main" id="{7E3C0486-0DBE-4FA8-B375-97558C2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6906539" y="4880229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FD87A7C4-FACD-4E78-A349-D33AAC64A9A4}"/>
              </a:ext>
            </a:extLst>
          </p:cNvPr>
          <p:cNvSpPr txBox="1"/>
          <p:nvPr/>
        </p:nvSpPr>
        <p:spPr>
          <a:xfrm rot="21408452">
            <a:off x="5170765" y="5840849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WEATHER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6F9C355-9F04-4FA6-880A-3791768B981F}"/>
              </a:ext>
            </a:extLst>
          </p:cNvPr>
          <p:cNvSpPr txBox="1"/>
          <p:nvPr/>
        </p:nvSpPr>
        <p:spPr>
          <a:xfrm rot="21321731">
            <a:off x="3103744" y="4492982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hot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8FCB2CF-42F7-4567-A046-04BE19855AAC}"/>
              </a:ext>
            </a:extLst>
          </p:cNvPr>
          <p:cNvSpPr txBox="1"/>
          <p:nvPr/>
        </p:nvSpPr>
        <p:spPr>
          <a:xfrm rot="21321731">
            <a:off x="4932321" y="3986078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cold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1BC77A33-43E8-4E7B-829C-768CED8C0045}"/>
              </a:ext>
            </a:extLst>
          </p:cNvPr>
          <p:cNvSpPr txBox="1"/>
          <p:nvPr/>
        </p:nvSpPr>
        <p:spPr>
          <a:xfrm rot="21321731">
            <a:off x="7541561" y="3918416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sunny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ECB7072-4268-4CB4-A2A0-AB1E3BCAE142}"/>
              </a:ext>
            </a:extLst>
          </p:cNvPr>
          <p:cNvSpPr txBox="1"/>
          <p:nvPr/>
        </p:nvSpPr>
        <p:spPr>
          <a:xfrm>
            <a:off x="1093955" y="482223"/>
            <a:ext cx="5434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What was the weather like? The weather was glorious the whole week. It wasn't as cold as the weather forecast said. </a:t>
            </a:r>
            <a:r>
              <a:rPr lang="hr-HR" sz="2000" i="1" dirty="0"/>
              <a:t>Can you remember more words to describe weather? Write them down or create them here: </a:t>
            </a:r>
            <a:r>
              <a:rPr lang="hr-HR" sz="2000" i="1" dirty="0">
                <a:hlinkClick r:id="rId8"/>
              </a:rPr>
              <a:t>https://wordart.com/</a:t>
            </a:r>
            <a:r>
              <a:rPr lang="hr-HR" sz="20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70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19" grpId="0" build="allAtOnce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" y="8389"/>
            <a:ext cx="5100840" cy="684122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105.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371268" y="870324"/>
            <a:ext cx="3708438" cy="527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 pictures from the weather report.</a:t>
            </a:r>
            <a:r>
              <a:rPr lang="hr-HR" sz="2000" b="1" dirty="0"/>
              <a:t> </a:t>
            </a:r>
            <a:r>
              <a:rPr lang="en-US" sz="2000" b="1" dirty="0"/>
              <a:t>Write the words next to the pictures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/>
              <a:t>snow storm </a:t>
            </a:r>
            <a:r>
              <a:rPr lang="hr-HR" sz="2000" i="1" dirty="0"/>
              <a:t>= snježna oluja</a:t>
            </a:r>
          </a:p>
          <a:p>
            <a:pPr marL="0" indent="0">
              <a:buNone/>
            </a:pPr>
            <a:r>
              <a:rPr lang="hr-HR" sz="2000" b="1" dirty="0" err="1"/>
              <a:t>foggy</a:t>
            </a:r>
            <a:r>
              <a:rPr lang="hr-HR" sz="2000" i="1" dirty="0"/>
              <a:t> = maglovito</a:t>
            </a:r>
          </a:p>
          <a:p>
            <a:pPr marL="0" indent="0">
              <a:buNone/>
            </a:pPr>
            <a:r>
              <a:rPr lang="hr-HR" sz="2000" b="1" dirty="0" err="1"/>
              <a:t>cloudy</a:t>
            </a:r>
            <a:r>
              <a:rPr lang="hr-HR" sz="2000" i="1" dirty="0"/>
              <a:t> = oblačno</a:t>
            </a:r>
          </a:p>
          <a:p>
            <a:pPr marL="0" indent="0">
              <a:buNone/>
            </a:pPr>
            <a:r>
              <a:rPr lang="hr-HR" sz="2000" b="1" dirty="0" err="1"/>
              <a:t>windy</a:t>
            </a:r>
            <a:r>
              <a:rPr lang="hr-HR" sz="2000" i="1" dirty="0"/>
              <a:t> = vjetrovito</a:t>
            </a:r>
          </a:p>
          <a:p>
            <a:pPr marL="0" indent="0">
              <a:buNone/>
            </a:pPr>
            <a:r>
              <a:rPr lang="hr-HR" sz="2000" b="1" dirty="0" err="1"/>
              <a:t>rainy</a:t>
            </a:r>
            <a:r>
              <a:rPr lang="hr-HR" sz="2000" i="1" dirty="0"/>
              <a:t> = kišovito</a:t>
            </a:r>
          </a:p>
          <a:p>
            <a:pPr marL="0" indent="0">
              <a:buNone/>
            </a:pPr>
            <a:r>
              <a:rPr lang="hr-HR" sz="2000" b="1" dirty="0" err="1"/>
              <a:t>wet</a:t>
            </a:r>
            <a:r>
              <a:rPr lang="hr-HR" sz="2000" i="1" dirty="0"/>
              <a:t> = vlažno</a:t>
            </a:r>
          </a:p>
          <a:p>
            <a:pPr marL="0" indent="0">
              <a:buNone/>
            </a:pPr>
            <a:r>
              <a:rPr lang="hr-HR" sz="2000" b="1" dirty="0" err="1"/>
              <a:t>sunny</a:t>
            </a:r>
            <a:r>
              <a:rPr lang="hr-HR" sz="2000" i="1" dirty="0"/>
              <a:t> = sunčano</a:t>
            </a:r>
          </a:p>
          <a:p>
            <a:pPr marL="0" indent="0">
              <a:buNone/>
            </a:pPr>
            <a:r>
              <a:rPr lang="hr-HR" sz="2000" b="1" dirty="0" err="1"/>
              <a:t>warm</a:t>
            </a:r>
            <a:r>
              <a:rPr lang="hr-HR" sz="2000" i="1" dirty="0"/>
              <a:t> = toplo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3" y="715776"/>
            <a:ext cx="7999384" cy="574397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03E9C34-1AB5-4EC6-98BD-21427EF1F6C2}"/>
              </a:ext>
            </a:extLst>
          </p:cNvPr>
          <p:cNvSpPr txBox="1">
            <a:spLocks/>
          </p:cNvSpPr>
          <p:nvPr/>
        </p:nvSpPr>
        <p:spPr>
          <a:xfrm>
            <a:off x="6793986" y="2398408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snow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storm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0861255-AB6E-4927-95C8-25D5DCE9E2AA}"/>
              </a:ext>
            </a:extLst>
          </p:cNvPr>
          <p:cNvSpPr txBox="1">
            <a:spLocks/>
          </p:cNvSpPr>
          <p:nvPr/>
        </p:nvSpPr>
        <p:spPr>
          <a:xfrm>
            <a:off x="2757342" y="4819636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cloudy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windy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69F9E6E-071D-4363-8186-E86B1E1F46CB}"/>
              </a:ext>
            </a:extLst>
          </p:cNvPr>
          <p:cNvSpPr txBox="1">
            <a:spLocks/>
          </p:cNvSpPr>
          <p:nvPr/>
        </p:nvSpPr>
        <p:spPr>
          <a:xfrm>
            <a:off x="2757342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rainy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and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wet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1509FD6-7331-4E67-91E0-1AA874F91482}"/>
              </a:ext>
            </a:extLst>
          </p:cNvPr>
          <p:cNvSpPr txBox="1">
            <a:spLocks/>
          </p:cNvSpPr>
          <p:nvPr/>
        </p:nvSpPr>
        <p:spPr>
          <a:xfrm>
            <a:off x="6793986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sunny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warm</a:t>
            </a:r>
            <a:endParaRPr lang="hr-H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" y="8389"/>
            <a:ext cx="5100840" cy="6841221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371268" y="870324"/>
            <a:ext cx="3708438" cy="527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What is a </a:t>
            </a:r>
            <a:r>
              <a:rPr lang="hr-HR" sz="2000" b="1" dirty="0"/>
              <a:t>WEATHER REPORT</a:t>
            </a:r>
            <a:r>
              <a:rPr lang="hr-HR" sz="2000" i="1" dirty="0"/>
              <a:t>?</a:t>
            </a:r>
          </a:p>
          <a:p>
            <a:pPr marL="0" indent="0">
              <a:buNone/>
            </a:pPr>
            <a:r>
              <a:rPr lang="hr-HR" sz="2000" b="1" dirty="0"/>
              <a:t>A weather report </a:t>
            </a:r>
            <a:r>
              <a:rPr lang="hr-HR" sz="2000" i="1" dirty="0"/>
              <a:t>je izvještaj o vremenskim prilikama.</a:t>
            </a:r>
          </a:p>
          <a:p>
            <a:pPr marL="0" indent="0">
              <a:buNone/>
            </a:pPr>
            <a:r>
              <a:rPr lang="hr-HR" sz="2000" b="1" dirty="0"/>
              <a:t>A WEATHER FORECAST </a:t>
            </a:r>
            <a:r>
              <a:rPr lang="hr-HR" sz="2000" i="1" dirty="0"/>
              <a:t>je vremenska prognoza, tj. procjena očekivanih vremenskih uvjeta.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3" y="715776"/>
            <a:ext cx="7999384" cy="574397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03E9C34-1AB5-4EC6-98BD-21427EF1F6C2}"/>
              </a:ext>
            </a:extLst>
          </p:cNvPr>
          <p:cNvSpPr txBox="1">
            <a:spLocks/>
          </p:cNvSpPr>
          <p:nvPr/>
        </p:nvSpPr>
        <p:spPr>
          <a:xfrm>
            <a:off x="6793986" y="2398408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snow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storm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0861255-AB6E-4927-95C8-25D5DCE9E2AA}"/>
              </a:ext>
            </a:extLst>
          </p:cNvPr>
          <p:cNvSpPr txBox="1">
            <a:spLocks/>
          </p:cNvSpPr>
          <p:nvPr/>
        </p:nvSpPr>
        <p:spPr>
          <a:xfrm>
            <a:off x="2757342" y="4819636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cloudy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windy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69F9E6E-071D-4363-8186-E86B1E1F46CB}"/>
              </a:ext>
            </a:extLst>
          </p:cNvPr>
          <p:cNvSpPr txBox="1">
            <a:spLocks/>
          </p:cNvSpPr>
          <p:nvPr/>
        </p:nvSpPr>
        <p:spPr>
          <a:xfrm>
            <a:off x="2757342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rainy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and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wet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1509FD6-7331-4E67-91E0-1AA874F91482}"/>
              </a:ext>
            </a:extLst>
          </p:cNvPr>
          <p:cNvSpPr txBox="1">
            <a:spLocks/>
          </p:cNvSpPr>
          <p:nvPr/>
        </p:nvSpPr>
        <p:spPr>
          <a:xfrm>
            <a:off x="6793986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sunny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warm</a:t>
            </a:r>
            <a:endParaRPr lang="hr-H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" y="8389"/>
            <a:ext cx="5100840" cy="6841221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371268" y="870324"/>
            <a:ext cx="3708438" cy="527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the</a:t>
            </a:r>
            <a:r>
              <a:rPr lang="hr-HR" sz="2000" b="1" dirty="0"/>
              <a:t> </a:t>
            </a:r>
            <a:r>
              <a:rPr lang="en-US" sz="2000" b="1" dirty="0"/>
              <a:t>weather report</a:t>
            </a:r>
            <a:r>
              <a:rPr lang="hr-HR" sz="2000" b="1" dirty="0"/>
              <a:t> </a:t>
            </a:r>
            <a:r>
              <a:rPr lang="en-US" sz="2000" b="1" dirty="0"/>
              <a:t>and write the</a:t>
            </a:r>
            <a:r>
              <a:rPr lang="hr-HR" sz="2000" b="1" dirty="0"/>
              <a:t> </a:t>
            </a:r>
            <a:r>
              <a:rPr lang="en-US" sz="2000" b="1" dirty="0"/>
              <a:t>temperature and</a:t>
            </a:r>
            <a:r>
              <a:rPr lang="hr-HR" sz="2000" b="1" dirty="0"/>
              <a:t> </a:t>
            </a:r>
            <a:r>
              <a:rPr lang="en-US" sz="2000" b="1" dirty="0"/>
              <a:t>the name of the</a:t>
            </a:r>
            <a:r>
              <a:rPr lang="hr-HR" sz="2000" b="1" dirty="0"/>
              <a:t> </a:t>
            </a:r>
            <a:r>
              <a:rPr lang="en-US" sz="2000" b="1" dirty="0"/>
              <a:t>town next to the</a:t>
            </a:r>
            <a:r>
              <a:rPr lang="hr-HR" sz="2000" b="1" dirty="0"/>
              <a:t> </a:t>
            </a:r>
            <a:r>
              <a:rPr lang="en-US" sz="2000" b="1" dirty="0"/>
              <a:t>pictures.</a:t>
            </a:r>
            <a:br>
              <a:rPr lang="hr-HR" sz="2000" i="1" dirty="0"/>
            </a:br>
            <a:r>
              <a:rPr lang="hr-HR" sz="2000" i="1" dirty="0"/>
              <a:t>U drugom zadatku na 105. stranici udžbenika trebaš odgledati WEATHER REPORT na sljedećoj poveznici, te nadopuniti podatke koji nedostaju, moraš spojiti grad s odgovarajućim piktogramom, te zabilježiti temperaturu u tom gradu.</a:t>
            </a:r>
            <a:br>
              <a:rPr lang="hr-HR" sz="2000" i="1" dirty="0"/>
            </a:br>
            <a:r>
              <a:rPr lang="hr-HR" sz="2000" i="1" dirty="0"/>
              <a:t>Prilikom gledanja video zapisa, obrati pažnju na LOOK! Okvir i čitanje stupnjeva u engleskom jeziku – 2 </a:t>
            </a:r>
            <a:r>
              <a:rPr lang="hr-HR" sz="2000" i="1" dirty="0" err="1"/>
              <a:t>degrees</a:t>
            </a:r>
            <a:r>
              <a:rPr lang="hr-HR" sz="2000" i="1" dirty="0"/>
              <a:t> </a:t>
            </a:r>
            <a:r>
              <a:rPr lang="hr-HR" sz="2000" i="1" dirty="0" err="1"/>
              <a:t>centigrade</a:t>
            </a:r>
            <a:r>
              <a:rPr lang="hr-HR" sz="2000" i="1" dirty="0"/>
              <a:t>!</a:t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https://youtu.be/xozCOBlIohM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3" y="715776"/>
            <a:ext cx="7999384" cy="574397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03E9C34-1AB5-4EC6-98BD-21427EF1F6C2}"/>
              </a:ext>
            </a:extLst>
          </p:cNvPr>
          <p:cNvSpPr txBox="1">
            <a:spLocks/>
          </p:cNvSpPr>
          <p:nvPr/>
        </p:nvSpPr>
        <p:spPr>
          <a:xfrm>
            <a:off x="6793986" y="2398408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snow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storm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0861255-AB6E-4927-95C8-25D5DCE9E2AA}"/>
              </a:ext>
            </a:extLst>
          </p:cNvPr>
          <p:cNvSpPr txBox="1">
            <a:spLocks/>
          </p:cNvSpPr>
          <p:nvPr/>
        </p:nvSpPr>
        <p:spPr>
          <a:xfrm>
            <a:off x="2757342" y="4819636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cloudy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windy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69F9E6E-071D-4363-8186-E86B1E1F46CB}"/>
              </a:ext>
            </a:extLst>
          </p:cNvPr>
          <p:cNvSpPr txBox="1">
            <a:spLocks/>
          </p:cNvSpPr>
          <p:nvPr/>
        </p:nvSpPr>
        <p:spPr>
          <a:xfrm>
            <a:off x="2757342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rainy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and</a:t>
            </a:r>
            <a:r>
              <a:rPr lang="hr-HR" sz="1800" dirty="0">
                <a:solidFill>
                  <a:srgbClr val="FF0000"/>
                </a:solidFill>
              </a:rPr>
              <a:t> </a:t>
            </a:r>
            <a:r>
              <a:rPr lang="hr-HR" sz="1800" dirty="0" err="1">
                <a:solidFill>
                  <a:srgbClr val="FF0000"/>
                </a:solidFill>
              </a:rPr>
              <a:t>wet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1509FD6-7331-4E67-91E0-1AA874F91482}"/>
              </a:ext>
            </a:extLst>
          </p:cNvPr>
          <p:cNvSpPr txBox="1">
            <a:spLocks/>
          </p:cNvSpPr>
          <p:nvPr/>
        </p:nvSpPr>
        <p:spPr>
          <a:xfrm>
            <a:off x="6793986" y="3634227"/>
            <a:ext cx="66773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dirty="0" err="1">
                <a:solidFill>
                  <a:srgbClr val="FF0000"/>
                </a:solidFill>
              </a:rPr>
              <a:t>sunny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warm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955F425D-54E7-4E92-A16E-A2387362E80B}"/>
              </a:ext>
            </a:extLst>
          </p:cNvPr>
          <p:cNvSpPr txBox="1">
            <a:spLocks/>
          </p:cNvSpPr>
          <p:nvPr/>
        </p:nvSpPr>
        <p:spPr>
          <a:xfrm>
            <a:off x="2554381" y="3074192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F1C65791-ACF7-4F3F-B08F-D72CD827183B}"/>
              </a:ext>
            </a:extLst>
          </p:cNvPr>
          <p:cNvSpPr txBox="1">
            <a:spLocks/>
          </p:cNvSpPr>
          <p:nvPr/>
        </p:nvSpPr>
        <p:spPr>
          <a:xfrm>
            <a:off x="3100939" y="2751947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074F32BB-4704-4210-AA78-647C3DF203E4}"/>
              </a:ext>
            </a:extLst>
          </p:cNvPr>
          <p:cNvSpPr txBox="1">
            <a:spLocks/>
          </p:cNvSpPr>
          <p:nvPr/>
        </p:nvSpPr>
        <p:spPr>
          <a:xfrm>
            <a:off x="2527602" y="5390026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Berlin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1A9FC0C0-788D-41EF-AF4B-17320D3D02F8}"/>
              </a:ext>
            </a:extLst>
          </p:cNvPr>
          <p:cNvSpPr txBox="1">
            <a:spLocks/>
          </p:cNvSpPr>
          <p:nvPr/>
        </p:nvSpPr>
        <p:spPr>
          <a:xfrm>
            <a:off x="3100939" y="5104831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9</a:t>
            </a:r>
            <a:r>
              <a:rPr lang="hr-HR" sz="2000" baseline="30000" dirty="0">
                <a:solidFill>
                  <a:srgbClr val="FF0000"/>
                </a:solidFill>
              </a:rPr>
              <a:t>O</a:t>
            </a:r>
            <a:r>
              <a:rPr lang="hr-HR" sz="2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044A15CF-5AB0-4D3C-9271-87BDA789AAE0}"/>
              </a:ext>
            </a:extLst>
          </p:cNvPr>
          <p:cNvSpPr txBox="1">
            <a:spLocks/>
          </p:cNvSpPr>
          <p:nvPr/>
        </p:nvSpPr>
        <p:spPr>
          <a:xfrm>
            <a:off x="2554381" y="4194262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Madrid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5EE98623-54E8-4C9F-B6A7-339E355C399A}"/>
              </a:ext>
            </a:extLst>
          </p:cNvPr>
          <p:cNvSpPr txBox="1">
            <a:spLocks/>
          </p:cNvSpPr>
          <p:nvPr/>
        </p:nvSpPr>
        <p:spPr>
          <a:xfrm>
            <a:off x="3139576" y="3907026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15</a:t>
            </a:r>
            <a:r>
              <a:rPr lang="hr-HR" sz="2000" baseline="30000" dirty="0">
                <a:solidFill>
                  <a:srgbClr val="FF0000"/>
                </a:solidFill>
              </a:rPr>
              <a:t>O</a:t>
            </a:r>
            <a:r>
              <a:rPr lang="hr-HR" sz="2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D794A0CB-D2B4-4BB6-AD18-36F4CE65A65B}"/>
              </a:ext>
            </a:extLst>
          </p:cNvPr>
          <p:cNvSpPr txBox="1">
            <a:spLocks/>
          </p:cNvSpPr>
          <p:nvPr/>
        </p:nvSpPr>
        <p:spPr>
          <a:xfrm>
            <a:off x="6567486" y="4182747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Rome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AEBE504D-9AFD-40B6-96AF-2C96D445A5CA}"/>
              </a:ext>
            </a:extLst>
          </p:cNvPr>
          <p:cNvSpPr txBox="1">
            <a:spLocks/>
          </p:cNvSpPr>
          <p:nvPr/>
        </p:nvSpPr>
        <p:spPr>
          <a:xfrm>
            <a:off x="7151740" y="3900734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22</a:t>
            </a:r>
            <a:r>
              <a:rPr lang="hr-HR" sz="2000" baseline="30000" dirty="0">
                <a:solidFill>
                  <a:srgbClr val="FF0000"/>
                </a:solidFill>
              </a:rPr>
              <a:t>O</a:t>
            </a:r>
            <a:r>
              <a:rPr lang="hr-HR" sz="2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26D2A1DF-BB6B-4EEF-A1B8-F9E444441F91}"/>
              </a:ext>
            </a:extLst>
          </p:cNvPr>
          <p:cNvSpPr txBox="1">
            <a:spLocks/>
          </p:cNvSpPr>
          <p:nvPr/>
        </p:nvSpPr>
        <p:spPr>
          <a:xfrm>
            <a:off x="6619002" y="2954823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Oslo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18CF7F60-4B73-47F0-8B7C-8D47F3514E62}"/>
              </a:ext>
            </a:extLst>
          </p:cNvPr>
          <p:cNvSpPr txBox="1">
            <a:spLocks/>
          </p:cNvSpPr>
          <p:nvPr/>
        </p:nvSpPr>
        <p:spPr>
          <a:xfrm>
            <a:off x="7177498" y="2683603"/>
            <a:ext cx="21718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0</a:t>
            </a:r>
            <a:r>
              <a:rPr lang="hr-HR" sz="2000" baseline="30000" dirty="0">
                <a:solidFill>
                  <a:srgbClr val="FF0000"/>
                </a:solidFill>
              </a:rPr>
              <a:t>O</a:t>
            </a:r>
            <a:r>
              <a:rPr lang="hr-HR" sz="20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028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9"/>
            <a:ext cx="5100840" cy="6809102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46" y="2088936"/>
            <a:ext cx="6500268" cy="261065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3"/>
            <a:ext cx="5100601" cy="680878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2" y="782968"/>
            <a:ext cx="8207595" cy="529206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8615966" y="782968"/>
            <a:ext cx="3314032" cy="505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Write about a day during your last holiday.</a:t>
            </a:r>
            <a:r>
              <a:rPr lang="hr-HR" sz="2000" b="1" dirty="0"/>
              <a:t> </a:t>
            </a:r>
            <a:r>
              <a:rPr lang="en-US" sz="2000" b="1" dirty="0"/>
              <a:t>These questions can help you.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AEBF9A7E-DE69-437F-8323-3C450F938C2B}"/>
              </a:ext>
            </a:extLst>
          </p:cNvPr>
          <p:cNvSpPr txBox="1">
            <a:spLocks/>
          </p:cNvSpPr>
          <p:nvPr/>
        </p:nvSpPr>
        <p:spPr>
          <a:xfrm>
            <a:off x="8615966" y="3863662"/>
            <a:ext cx="3576034" cy="5396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Na sljedećoj poveznici probaj pronaći 12 riječi vezanih uz vremenske prilike i vremensku prognozu: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https://wordwall.net/resource/276005/engleski-jezik/weather-find-12-words-connected-weather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6626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" y="14232"/>
            <a:ext cx="5122179" cy="684376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2361433"/>
            <a:ext cx="11867464" cy="433362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131279" y="14233"/>
            <a:ext cx="6890732" cy="6680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102. Cathy is back home and her parents have got a lot of questions about her outdoor school experience. </a:t>
            </a:r>
            <a:endParaRPr lang="hr-HR" sz="2000" i="1" dirty="0"/>
          </a:p>
          <a:p>
            <a:pPr algn="l"/>
            <a:r>
              <a:rPr lang="en-US" sz="2000" b="1" dirty="0"/>
              <a:t>Listen and put the questions in order</a:t>
            </a:r>
            <a:r>
              <a:rPr lang="hr-HR" sz="2000" b="1" dirty="0"/>
              <a:t> </a:t>
            </a:r>
            <a:r>
              <a:rPr lang="en-US" sz="2000" b="1" dirty="0"/>
              <a:t>as you hear them.</a:t>
            </a:r>
            <a:br>
              <a:rPr lang="hr-HR" sz="2000" b="1" dirty="0"/>
            </a:br>
            <a:r>
              <a:rPr lang="hr-HR" sz="2000" i="1" dirty="0">
                <a:hlinkClick r:id="rId6"/>
              </a:rPr>
              <a:t>https://www.e-sfera.hr/dodatni-digitalni-sadrzaji/2d92afb2-639a-479a-9eba-cb25a93c4716/assets/audio/42-lesson_18_home_again_.mp3</a:t>
            </a:r>
            <a:endParaRPr lang="hr-HR" sz="2000" i="1" dirty="0"/>
          </a:p>
          <a:p>
            <a:pPr algn="l"/>
            <a:endParaRPr lang="hr-HR" sz="2000" i="1" dirty="0"/>
          </a:p>
          <a:p>
            <a:pPr algn="l"/>
            <a:endParaRPr lang="hr-HR" sz="2000" i="1" dirty="0"/>
          </a:p>
        </p:txBody>
      </p:sp>
      <p:pic>
        <p:nvPicPr>
          <p:cNvPr id="4" name="05_54_Home_again">
            <a:hlinkClick r:id="" action="ppaction://media"/>
            <a:extLst>
              <a:ext uri="{FF2B5EF4-FFF2-40B4-BE49-F238E27FC236}">
                <a16:creationId xmlns:a16="http://schemas.microsoft.com/office/drawing/2014/main" id="{BD9C51D3-534F-420E-B64B-20853BDB1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1098" y="1588893"/>
            <a:ext cx="609600" cy="609600"/>
          </a:xfrm>
          <a:prstGeom prst="rect">
            <a:avLst/>
          </a:prstGeom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DBAA34FC-CAE9-499F-AA6F-818332D53F82}"/>
              </a:ext>
            </a:extLst>
          </p:cNvPr>
          <p:cNvSpPr txBox="1">
            <a:spLocks/>
          </p:cNvSpPr>
          <p:nvPr/>
        </p:nvSpPr>
        <p:spPr>
          <a:xfrm>
            <a:off x="344460" y="5965100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E678F891-4DF8-40BC-83A4-972FB3D825C6}"/>
              </a:ext>
            </a:extLst>
          </p:cNvPr>
          <p:cNvSpPr txBox="1">
            <a:spLocks/>
          </p:cNvSpPr>
          <p:nvPr/>
        </p:nvSpPr>
        <p:spPr>
          <a:xfrm>
            <a:off x="344460" y="4476730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F36B1E0-CADF-47F3-8A5F-38DCEEFF2CEE}"/>
              </a:ext>
            </a:extLst>
          </p:cNvPr>
          <p:cNvSpPr txBox="1">
            <a:spLocks/>
          </p:cNvSpPr>
          <p:nvPr/>
        </p:nvSpPr>
        <p:spPr>
          <a:xfrm>
            <a:off x="6266424" y="4438092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F7531A74-CF7D-491F-BFE1-8DD96068C093}"/>
              </a:ext>
            </a:extLst>
          </p:cNvPr>
          <p:cNvSpPr txBox="1">
            <a:spLocks/>
          </p:cNvSpPr>
          <p:nvPr/>
        </p:nvSpPr>
        <p:spPr>
          <a:xfrm>
            <a:off x="1687131" y="3732545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0AAF6645-A6FE-41C7-B517-90A1CF565AEE}"/>
              </a:ext>
            </a:extLst>
          </p:cNvPr>
          <p:cNvSpPr txBox="1">
            <a:spLocks/>
          </p:cNvSpPr>
          <p:nvPr/>
        </p:nvSpPr>
        <p:spPr>
          <a:xfrm>
            <a:off x="5595088" y="5965099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E577B29F-3B1E-4489-8F31-E155092A855C}"/>
              </a:ext>
            </a:extLst>
          </p:cNvPr>
          <p:cNvSpPr txBox="1">
            <a:spLocks/>
          </p:cNvSpPr>
          <p:nvPr/>
        </p:nvSpPr>
        <p:spPr>
          <a:xfrm>
            <a:off x="292943" y="3125455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35DF9960-1BEA-4233-9F40-87BB55A2B24A}"/>
              </a:ext>
            </a:extLst>
          </p:cNvPr>
          <p:cNvSpPr txBox="1">
            <a:spLocks/>
          </p:cNvSpPr>
          <p:nvPr/>
        </p:nvSpPr>
        <p:spPr>
          <a:xfrm>
            <a:off x="6487684" y="3012206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9F4CEBBD-5329-4BF0-8544-518D7F980D26}"/>
              </a:ext>
            </a:extLst>
          </p:cNvPr>
          <p:cNvSpPr txBox="1">
            <a:spLocks/>
          </p:cNvSpPr>
          <p:nvPr/>
        </p:nvSpPr>
        <p:spPr>
          <a:xfrm>
            <a:off x="6822189" y="3695254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A2125C94-2F85-420B-814C-25657024E51C}"/>
              </a:ext>
            </a:extLst>
          </p:cNvPr>
          <p:cNvSpPr txBox="1">
            <a:spLocks/>
          </p:cNvSpPr>
          <p:nvPr/>
        </p:nvSpPr>
        <p:spPr>
          <a:xfrm>
            <a:off x="603149" y="5235141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94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" y="15061"/>
            <a:ext cx="5101147" cy="682787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103.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3480" y="521335"/>
            <a:ext cx="6867116" cy="25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weather</a:t>
            </a:r>
            <a:r>
              <a:rPr lang="hr-HR" sz="2000" b="1" dirty="0"/>
              <a:t> </a:t>
            </a:r>
            <a:r>
              <a:rPr lang="hr-HR" sz="2000" b="1" dirty="0" err="1"/>
              <a:t>like</a:t>
            </a:r>
            <a:r>
              <a:rPr lang="hr-HR" sz="2000" b="1" dirty="0"/>
              <a:t>? </a:t>
            </a:r>
            <a:br>
              <a:rPr lang="hr-HR" sz="2000" b="1" dirty="0"/>
            </a:br>
            <a:r>
              <a:rPr lang="hr-HR" sz="2000" i="1" dirty="0"/>
              <a:t>Pročitaj rečenice i zapiši kakvo je vrijeme.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32" y="1226772"/>
            <a:ext cx="9389064" cy="54289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0822BF4F-2E73-4178-890C-AC4EEF623C9C}"/>
              </a:ext>
            </a:extLst>
          </p:cNvPr>
          <p:cNvSpPr txBox="1">
            <a:spLocks/>
          </p:cNvSpPr>
          <p:nvPr/>
        </p:nvSpPr>
        <p:spPr>
          <a:xfrm>
            <a:off x="3560656" y="2066333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rainy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and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wet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8ADB5D26-37AD-42ED-B0DF-FCF7FC8C4779}"/>
              </a:ext>
            </a:extLst>
          </p:cNvPr>
          <p:cNvSpPr txBox="1">
            <a:spLocks/>
          </p:cNvSpPr>
          <p:nvPr/>
        </p:nvSpPr>
        <p:spPr>
          <a:xfrm>
            <a:off x="3560656" y="2814532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sunny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and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hot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28982503-07C7-4F54-ABD7-65FCF3AD1006}"/>
              </a:ext>
            </a:extLst>
          </p:cNvPr>
          <p:cNvSpPr txBox="1">
            <a:spLocks/>
          </p:cNvSpPr>
          <p:nvPr/>
        </p:nvSpPr>
        <p:spPr>
          <a:xfrm>
            <a:off x="3560656" y="3541419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windy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1985FDE5-3417-4BFA-99C0-6DE8CF07F75E}"/>
              </a:ext>
            </a:extLst>
          </p:cNvPr>
          <p:cNvSpPr txBox="1">
            <a:spLocks/>
          </p:cNvSpPr>
          <p:nvPr/>
        </p:nvSpPr>
        <p:spPr>
          <a:xfrm>
            <a:off x="3560656" y="4607817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cloudy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B4C3ED9F-7FDA-4858-82E3-F99E94A3C7B0}"/>
              </a:ext>
            </a:extLst>
          </p:cNvPr>
          <p:cNvSpPr txBox="1">
            <a:spLocks/>
          </p:cNvSpPr>
          <p:nvPr/>
        </p:nvSpPr>
        <p:spPr>
          <a:xfrm>
            <a:off x="3560656" y="5334733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foggy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C0C84FD5-7C0A-464E-8C2C-228033EC2590}"/>
              </a:ext>
            </a:extLst>
          </p:cNvPr>
          <p:cNvSpPr txBox="1">
            <a:spLocks/>
          </p:cNvSpPr>
          <p:nvPr/>
        </p:nvSpPr>
        <p:spPr>
          <a:xfrm>
            <a:off x="3560656" y="6087407"/>
            <a:ext cx="686711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snowing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latin typeface="+mn-lt"/>
                <a:ea typeface="+mn-ea"/>
                <a:cs typeface="+mn-cs"/>
              </a:rPr>
              <a:t>PROJEKTNI ZADATAK: </a:t>
            </a:r>
            <a:r>
              <a:rPr lang="hr-HR" sz="4000" b="1" dirty="0" err="1">
                <a:latin typeface="+mn-lt"/>
                <a:ea typeface="+mn-ea"/>
                <a:cs typeface="+mn-cs"/>
              </a:rPr>
              <a:t>The</a:t>
            </a:r>
            <a:r>
              <a:rPr lang="hr-HR" sz="4000" b="1" dirty="0">
                <a:latin typeface="+mn-lt"/>
                <a:ea typeface="+mn-ea"/>
                <a:cs typeface="+mn-cs"/>
              </a:rPr>
              <a:t> </a:t>
            </a:r>
            <a:r>
              <a:rPr lang="hr-HR" sz="4000" b="1" dirty="0" err="1">
                <a:latin typeface="+mn-lt"/>
                <a:ea typeface="+mn-ea"/>
                <a:cs typeface="+mn-cs"/>
              </a:rPr>
              <a:t>weather</a:t>
            </a:r>
            <a:r>
              <a:rPr lang="hr-HR" sz="4000" b="1" dirty="0">
                <a:latin typeface="+mn-lt"/>
                <a:ea typeface="+mn-ea"/>
                <a:cs typeface="+mn-cs"/>
              </a:rPr>
              <a:t> </a:t>
            </a:r>
            <a:r>
              <a:rPr lang="hr-HR" sz="4000" b="1" dirty="0" err="1">
                <a:latin typeface="+mn-lt"/>
                <a:ea typeface="+mn-ea"/>
                <a:cs typeface="+mn-cs"/>
              </a:rPr>
              <a:t>report</a:t>
            </a:r>
            <a:endParaRPr lang="hr-HR" sz="4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59" y="1502093"/>
            <a:ext cx="7802880" cy="3853814"/>
          </a:xfrm>
        </p:spPr>
        <p:txBody>
          <a:bodyPr>
            <a:normAutofit/>
          </a:bodyPr>
          <a:lstStyle/>
          <a:p>
            <a:r>
              <a:rPr lang="hr-HR" dirty="0"/>
              <a:t>slijedi model WEATHER REPORTA iz udžbenika i iz videa koji si odgledao na sljedećoj poveznici:</a:t>
            </a:r>
            <a:br>
              <a:rPr lang="hr-HR" dirty="0"/>
            </a:br>
            <a:r>
              <a:rPr lang="hr-H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https://youtu.be/xozCOBlIohM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prati vrijeme u 5 gradova Hrvatske i napiši izvještaj o vremenu za tih pet gradova, te potom koristeći svoj </a:t>
            </a:r>
            <a:r>
              <a:rPr lang="hr-HR" dirty="0" err="1"/>
              <a:t>tablet</a:t>
            </a:r>
            <a:r>
              <a:rPr lang="hr-HR" dirty="0"/>
              <a:t> ili mobitel snimi </a:t>
            </a:r>
            <a:r>
              <a:rPr lang="hr-HR" b="1" dirty="0"/>
              <a:t>WEATHER REPORT </a:t>
            </a:r>
            <a:r>
              <a:rPr lang="hr-HR" dirty="0"/>
              <a:t>za tih pet gradova</a:t>
            </a:r>
          </a:p>
        </p:txBody>
      </p:sp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50119DB2-191C-4977-AA48-77D655BD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4061675"/>
            <a:ext cx="8048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i="1" dirty="0">
                <a:latin typeface="+mn-lt"/>
                <a:ea typeface="+mn-ea"/>
                <a:cs typeface="+mn-cs"/>
              </a:rPr>
              <a:t>Struktura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19" y="1047956"/>
            <a:ext cx="8595360" cy="5014120"/>
          </a:xfrm>
        </p:spPr>
        <p:txBody>
          <a:bodyPr>
            <a:normAutofit/>
          </a:bodyPr>
          <a:lstStyle/>
          <a:p>
            <a:r>
              <a:rPr lang="hr-HR" dirty="0"/>
              <a:t>prije nego kreneš snimati WEATHER REPORT nacrtaj kartu Hrvatske ili napravi kartu u PPT prezentaciji (upotrijebi maštu i kreativnost), označi pet odabranih gradova, te pored naziva gradova napiši temperaturu i stavi crtež / ikonicu koja prikazuje vremenske prilike</a:t>
            </a:r>
          </a:p>
          <a:p>
            <a:r>
              <a:rPr lang="hr-HR" dirty="0"/>
              <a:t>izlaganje možeš započeti rečenicom:</a:t>
            </a:r>
            <a:r>
              <a:rPr lang="hr-HR" u="sng" dirty="0"/>
              <a:t> </a:t>
            </a:r>
            <a:br>
              <a:rPr lang="hr-HR" u="sng" dirty="0"/>
            </a:br>
            <a:r>
              <a:rPr lang="hr-HR" i="1" dirty="0"/>
              <a:t>My </a:t>
            </a:r>
            <a:r>
              <a:rPr lang="hr-HR" i="1" dirty="0" err="1"/>
              <a:t>name</a:t>
            </a:r>
            <a:r>
              <a:rPr lang="hr-HR" i="1" dirty="0"/>
              <a:t> </a:t>
            </a:r>
            <a:r>
              <a:rPr lang="hr-HR" i="1" dirty="0" err="1"/>
              <a:t>is</a:t>
            </a:r>
            <a:r>
              <a:rPr lang="hr-HR" i="1" dirty="0"/>
              <a:t>… </a:t>
            </a:r>
            <a:r>
              <a:rPr lang="hr-HR" i="1" dirty="0" err="1"/>
              <a:t>and</a:t>
            </a:r>
            <a:r>
              <a:rPr lang="hr-HR" i="1" dirty="0"/>
              <a:t> </a:t>
            </a:r>
            <a:r>
              <a:rPr lang="hr-HR" i="1" dirty="0" err="1"/>
              <a:t>this</a:t>
            </a:r>
            <a:r>
              <a:rPr lang="hr-HR" i="1" dirty="0"/>
              <a:t> </a:t>
            </a:r>
            <a:r>
              <a:rPr lang="hr-HR" i="1" dirty="0" err="1"/>
              <a:t>is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weather</a:t>
            </a:r>
            <a:r>
              <a:rPr lang="hr-HR" i="1" dirty="0"/>
              <a:t> </a:t>
            </a:r>
            <a:r>
              <a:rPr lang="hr-HR" i="1" dirty="0" err="1"/>
              <a:t>report</a:t>
            </a:r>
            <a:r>
              <a:rPr lang="hr-HR" i="1" dirty="0"/>
              <a:t> for Croatia.</a:t>
            </a:r>
          </a:p>
          <a:p>
            <a:r>
              <a:rPr lang="hr-HR" dirty="0"/>
              <a:t>snimku svog projektnog zadatka možeš npr. završiti rečenicom: </a:t>
            </a:r>
            <a:br>
              <a:rPr lang="hr-HR" dirty="0"/>
            </a:br>
            <a:r>
              <a:rPr lang="hr-HR" i="1" dirty="0" err="1"/>
              <a:t>Thank</a:t>
            </a:r>
            <a:r>
              <a:rPr lang="hr-HR" i="1" dirty="0"/>
              <a:t> </a:t>
            </a:r>
            <a:r>
              <a:rPr lang="hr-HR" i="1" dirty="0" err="1"/>
              <a:t>you</a:t>
            </a:r>
            <a:r>
              <a:rPr lang="hr-HR" i="1" dirty="0"/>
              <a:t> for </a:t>
            </a:r>
            <a:r>
              <a:rPr lang="hr-HR" i="1" dirty="0" err="1"/>
              <a:t>watching</a:t>
            </a:r>
            <a:r>
              <a:rPr lang="hr-HR" i="1" dirty="0"/>
              <a:t>.</a:t>
            </a: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/>
          </a:p>
        </p:txBody>
      </p:sp>
      <p:pic>
        <p:nvPicPr>
          <p:cNvPr id="4" name="Picture 2" descr="Vidi izvornu sliku">
            <a:extLst>
              <a:ext uri="{FF2B5EF4-FFF2-40B4-BE49-F238E27FC236}">
                <a16:creationId xmlns:a16="http://schemas.microsoft.com/office/drawing/2014/main" id="{70A462CF-73AC-4276-8AC0-E248745E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4061675"/>
            <a:ext cx="8048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i="1" dirty="0">
                <a:latin typeface="+mn-lt"/>
                <a:ea typeface="+mn-ea"/>
                <a:cs typeface="+mn-cs"/>
              </a:rPr>
              <a:t>Oblik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19" y="1228260"/>
            <a:ext cx="8595360" cy="5014120"/>
          </a:xfrm>
        </p:spPr>
        <p:txBody>
          <a:bodyPr>
            <a:normAutofit/>
          </a:bodyPr>
          <a:lstStyle/>
          <a:p>
            <a:r>
              <a:rPr lang="hr-HR" dirty="0"/>
              <a:t>prilikom rada na ovom projektnom zadatku upotrijebi svoju KREATIVNOST</a:t>
            </a:r>
          </a:p>
          <a:p>
            <a:r>
              <a:rPr lang="hr-HR" dirty="0"/>
              <a:t>kartu Hrvatske možeš izraditi kao plakat, prezentaciju, video, animaciju, interaktivnu prezentaciju; </a:t>
            </a:r>
          </a:p>
          <a:p>
            <a:r>
              <a:rPr lang="hr-HR" dirty="0"/>
              <a:t>a možeš za svoj WEATHER REPORT napraviti i uvodnu najavu koristeći npr. </a:t>
            </a:r>
            <a:r>
              <a:rPr lang="hr-HR" dirty="0">
                <a:hlinkClick r:id="rId2"/>
              </a:rPr>
              <a:t>powtoon.com</a:t>
            </a:r>
            <a:endParaRPr lang="hr-HR" dirty="0"/>
          </a:p>
          <a:p>
            <a:r>
              <a:rPr lang="hr-HR" dirty="0"/>
              <a:t>na raspolaganju imaš mnoštvo različitih digitalnih alata </a:t>
            </a:r>
            <a:r>
              <a:rPr lang="hr-HR" b="1" u="sng" dirty="0"/>
              <a:t>ISKORISTI IH</a:t>
            </a:r>
            <a:r>
              <a:rPr lang="hr-HR" b="1" dirty="0"/>
              <a:t>!</a:t>
            </a: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/>
          </a:p>
        </p:txBody>
      </p:sp>
      <p:pic>
        <p:nvPicPr>
          <p:cNvPr id="4" name="Picture 2" descr="Vidi izvornu sliku">
            <a:extLst>
              <a:ext uri="{FF2B5EF4-FFF2-40B4-BE49-F238E27FC236}">
                <a16:creationId xmlns:a16="http://schemas.microsoft.com/office/drawing/2014/main" id="{30CF893D-7A28-4E19-BEC2-CD5A337B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4061675"/>
            <a:ext cx="8048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FE152571-A33A-41E6-BCBA-6BE1C24B2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06603"/>
              </p:ext>
            </p:extLst>
          </p:nvPr>
        </p:nvGraphicFramePr>
        <p:xfrm>
          <a:off x="9005777" y="290308"/>
          <a:ext cx="3062177" cy="259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890">
                  <a:extLst>
                    <a:ext uri="{9D8B030D-6E8A-4147-A177-3AD203B41FA5}">
                      <a16:colId xmlns:a16="http://schemas.microsoft.com/office/drawing/2014/main" val="1094517468"/>
                    </a:ext>
                  </a:extLst>
                </a:gridCol>
                <a:gridCol w="1643287">
                  <a:extLst>
                    <a:ext uri="{9D8B030D-6E8A-4147-A177-3AD203B41FA5}">
                      <a16:colId xmlns:a16="http://schemas.microsoft.com/office/drawing/2014/main" val="3544185903"/>
                    </a:ext>
                  </a:extLst>
                </a:gridCol>
              </a:tblGrid>
              <a:tr h="373804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BODOVNA SKALA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sz="20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51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8 – 9 bodova</a:t>
                      </a:r>
                      <a:endParaRPr lang="hr-H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odličan (5)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87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6 – 7 bodova</a:t>
                      </a:r>
                      <a:endParaRPr lang="hr-H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vrlo dobar (4)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0972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4 – 5 bodova</a:t>
                      </a:r>
                      <a:endParaRPr lang="hr-H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dobar (3)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63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2 – 3 boda</a:t>
                      </a:r>
                      <a:endParaRPr lang="hr-H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dovoljan (2)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73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0 – 1 bod</a:t>
                      </a:r>
                      <a:endParaRPr lang="hr-HR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nedovoljan (1)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7979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920344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437B1A61-7294-408B-B4A6-592067B43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141780"/>
              </p:ext>
            </p:extLst>
          </p:nvPr>
        </p:nvGraphicFramePr>
        <p:xfrm>
          <a:off x="161256" y="662781"/>
          <a:ext cx="8683265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342">
                  <a:extLst>
                    <a:ext uri="{9D8B030D-6E8A-4147-A177-3AD203B41FA5}">
                      <a16:colId xmlns:a16="http://schemas.microsoft.com/office/drawing/2014/main" val="1094517468"/>
                    </a:ext>
                  </a:extLst>
                </a:gridCol>
                <a:gridCol w="2269094">
                  <a:extLst>
                    <a:ext uri="{9D8B030D-6E8A-4147-A177-3AD203B41FA5}">
                      <a16:colId xmlns:a16="http://schemas.microsoft.com/office/drawing/2014/main" val="3544185903"/>
                    </a:ext>
                  </a:extLst>
                </a:gridCol>
                <a:gridCol w="2045170">
                  <a:extLst>
                    <a:ext uri="{9D8B030D-6E8A-4147-A177-3AD203B41FA5}">
                      <a16:colId xmlns:a16="http://schemas.microsoft.com/office/drawing/2014/main" val="1763138549"/>
                    </a:ext>
                  </a:extLst>
                </a:gridCol>
                <a:gridCol w="2567659">
                  <a:extLst>
                    <a:ext uri="{9D8B030D-6E8A-4147-A177-3AD203B41FA5}">
                      <a16:colId xmlns:a16="http://schemas.microsoft.com/office/drawing/2014/main" val="22641628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RAZINE OSTVARENOSTI</a:t>
                      </a:r>
                      <a:endParaRPr lang="hr-H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515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u potpunosti (3 boda)</a:t>
                      </a:r>
                      <a:endParaRPr lang="hr-HR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djelomično (2 boda)</a:t>
                      </a:r>
                      <a:endParaRPr lang="hr-HR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potrebno doraditi (1 bod)</a:t>
                      </a:r>
                      <a:endParaRPr lang="hr-HR" sz="1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2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STRUKTURA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Struktura je u potpunosti u skladu s postavljenim zadatkom.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Struktura je djelomično u skladu s postavljenim zadatkom.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Elemente strukture treba doraditi. Nedostaju pojedini dijelovi strukture.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87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VOKABULAR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širok raspon vokabulara i ne griješi prilikom izgovora struktura.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ciljani vokabular, ali povremeno griješi prilikom izgovora određenih struktura.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samo</a:t>
                      </a:r>
                    </a:p>
                    <a:p>
                      <a:pPr algn="ctr"/>
                      <a:r>
                        <a:rPr lang="hr-HR" sz="1600" dirty="0"/>
                        <a:t>jednostavan vokabular</a:t>
                      </a:r>
                    </a:p>
                    <a:p>
                      <a:pPr algn="ctr"/>
                      <a:r>
                        <a:rPr lang="hr-HR" sz="1600" dirty="0"/>
                        <a:t>i ima mnoštvo pogrešaka u izgovoru zadanih struktura.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0972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CILJ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je naveden i u potpunosti ostvaren!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nije u potpunosti ostvaren u odnosu na sadržaj!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nije ostvaren u odnosu na sadržaj!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73950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sz="1800" i="1" dirty="0"/>
                        <a:t>Ako sastavnica nije ostvarena niti na najnižoj očekivanoj razini ili ne postoji tada se za nju</a:t>
                      </a:r>
                    </a:p>
                    <a:p>
                      <a:pPr algn="ctr"/>
                      <a:r>
                        <a:rPr lang="hr-HR" sz="1800" i="1" dirty="0"/>
                        <a:t>dodjeljuje 0 bodova.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920344"/>
                  </a:ext>
                </a:extLst>
              </a:tr>
            </a:tbl>
          </a:graphicData>
        </a:graphic>
      </p:graphicFrame>
      <p:pic>
        <p:nvPicPr>
          <p:cNvPr id="5" name="Picture 2" descr="Vidi izvornu sliku">
            <a:extLst>
              <a:ext uri="{FF2B5EF4-FFF2-40B4-BE49-F238E27FC236}">
                <a16:creationId xmlns:a16="http://schemas.microsoft.com/office/drawing/2014/main" id="{4C997AE8-C660-4773-9111-C55E5F7A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4061675"/>
            <a:ext cx="8048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6177"/>
          </a:xfrm>
        </p:spPr>
        <p:txBody>
          <a:bodyPr>
            <a:normAutofit/>
          </a:bodyPr>
          <a:lstStyle/>
          <a:p>
            <a:pPr algn="ctr"/>
            <a:r>
              <a:rPr lang="hr-HR" sz="4000" b="1" i="1" dirty="0">
                <a:latin typeface="+mn-lt"/>
                <a:ea typeface="+mn-ea"/>
                <a:cs typeface="+mn-cs"/>
              </a:rPr>
              <a:t>Vrednovanje</a:t>
            </a:r>
          </a:p>
        </p:txBody>
      </p:sp>
    </p:spTree>
    <p:extLst>
      <p:ext uri="{BB962C8B-B14F-4D97-AF65-F5344CB8AC3E}">
        <p14:creationId xmlns:p14="http://schemas.microsoft.com/office/powerpoint/2010/main" val="25272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9" y="360"/>
            <a:ext cx="5114857" cy="6857280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30662" y="712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10676586" y="1236372"/>
            <a:ext cx="1506895" cy="513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9" y="460421"/>
            <a:ext cx="10575397" cy="616898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4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" y="14232"/>
            <a:ext cx="5103929" cy="684376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2" y="278727"/>
            <a:ext cx="7970139" cy="581298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8552135" y="2701972"/>
            <a:ext cx="4448513" cy="4106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Choose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correct</a:t>
            </a:r>
            <a:r>
              <a:rPr lang="hr-HR" sz="2000" b="1" dirty="0"/>
              <a:t> word</a:t>
            </a:r>
            <a:r>
              <a:rPr lang="en-US" sz="2000" b="1" dirty="0"/>
              <a:t>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41762181-60F2-43CA-ACCC-869DCFAD307F}"/>
              </a:ext>
            </a:extLst>
          </p:cNvPr>
          <p:cNvSpPr txBox="1">
            <a:spLocks/>
          </p:cNvSpPr>
          <p:nvPr/>
        </p:nvSpPr>
        <p:spPr>
          <a:xfrm>
            <a:off x="8552134" y="3506632"/>
            <a:ext cx="3639865" cy="5753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Check here: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https://wordwall.net/resource/276006/engleski-jezik/home-again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id="{FE870ABF-2D14-4E17-B0C5-A79F6F707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8905" y="1130832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idi izvornu sliku">
            <a:extLst>
              <a:ext uri="{FF2B5EF4-FFF2-40B4-BE49-F238E27FC236}">
                <a16:creationId xmlns:a16="http://schemas.microsoft.com/office/drawing/2014/main" id="{47867E89-913D-4AA8-9976-23E446AD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3919" y="1423792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di izvornu sliku">
            <a:extLst>
              <a:ext uri="{FF2B5EF4-FFF2-40B4-BE49-F238E27FC236}">
                <a16:creationId xmlns:a16="http://schemas.microsoft.com/office/drawing/2014/main" id="{8D843467-FD97-436E-9F06-3D3BC755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0837" y="2440349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:a16="http://schemas.microsoft.com/office/drawing/2014/main" id="{D4407536-67AC-4069-8E18-FB364ED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9806" y="3086419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id="{1A93B00E-EAE5-4EB2-88BB-822BDF08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7053" y="3408822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id="{2D53F409-B4C2-4A0D-8B74-08A93CF9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1765" y="4055921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ACBD210F-35B7-4A8E-9BF5-3669E606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5881" y="5022184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idi izvornu sliku">
            <a:extLst>
              <a:ext uri="{FF2B5EF4-FFF2-40B4-BE49-F238E27FC236}">
                <a16:creationId xmlns:a16="http://schemas.microsoft.com/office/drawing/2014/main" id="{AB5B6635-9927-46DB-B0FF-E3FD6172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3902" y="5326486"/>
            <a:ext cx="337938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0601" cy="684376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2" y="1443588"/>
            <a:ext cx="5931384" cy="248446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6290128" y="1443587"/>
            <a:ext cx="5639870" cy="505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Write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Cathy’s</a:t>
            </a:r>
            <a:r>
              <a:rPr lang="hr-HR" sz="2000" b="1" dirty="0"/>
              <a:t> </a:t>
            </a:r>
            <a:r>
              <a:rPr lang="hr-HR" sz="2000" b="1" dirty="0" err="1"/>
              <a:t>outdoor</a:t>
            </a:r>
            <a:r>
              <a:rPr lang="hr-HR" sz="2000" b="1" dirty="0"/>
              <a:t> </a:t>
            </a:r>
            <a:r>
              <a:rPr lang="hr-HR" sz="2000" b="1" dirty="0" err="1"/>
              <a:t>school</a:t>
            </a:r>
            <a:r>
              <a:rPr lang="hr-HR" sz="2000" b="1" dirty="0"/>
              <a:t> </a:t>
            </a:r>
            <a:r>
              <a:rPr lang="hr-HR" sz="2000" b="1" dirty="0" err="1"/>
              <a:t>trip</a:t>
            </a:r>
            <a:r>
              <a:rPr lang="hr-HR" sz="2000" b="1" dirty="0"/>
              <a:t>. What/who was?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08B7F3AE-C85B-4BE2-9F24-D05A30BDD6B2}"/>
              </a:ext>
            </a:extLst>
          </p:cNvPr>
          <p:cNvSpPr txBox="1">
            <a:spLocks/>
          </p:cNvSpPr>
          <p:nvPr/>
        </p:nvSpPr>
        <p:spPr>
          <a:xfrm>
            <a:off x="5217154" y="3928055"/>
            <a:ext cx="6712844" cy="2767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b="1" dirty="0" err="1">
                <a:solidFill>
                  <a:srgbClr val="FF0000"/>
                </a:solidFill>
              </a:rPr>
              <a:t>The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beans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were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yucky</a:t>
            </a:r>
            <a:r>
              <a:rPr lang="hr-HR" sz="22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b="1" dirty="0" err="1">
                <a:solidFill>
                  <a:srgbClr val="FF0000"/>
                </a:solidFill>
              </a:rPr>
              <a:t>The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mushrooms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were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delicious</a:t>
            </a:r>
            <a:r>
              <a:rPr lang="hr-HR" sz="22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b="1" dirty="0">
                <a:solidFill>
                  <a:srgbClr val="FF0000"/>
                </a:solidFill>
              </a:rPr>
              <a:t>Rock </a:t>
            </a:r>
            <a:r>
              <a:rPr lang="hr-HR" sz="2200" b="1" dirty="0" err="1">
                <a:solidFill>
                  <a:srgbClr val="FF0000"/>
                </a:solidFill>
              </a:rPr>
              <a:t>climbing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was</a:t>
            </a:r>
            <a:r>
              <a:rPr lang="hr-HR" sz="2200" b="1" dirty="0">
                <a:solidFill>
                  <a:srgbClr val="FF0000"/>
                </a:solidFill>
              </a:rPr>
              <a:t> a </a:t>
            </a:r>
            <a:r>
              <a:rPr lang="hr-HR" sz="2200" b="1" dirty="0" err="1">
                <a:solidFill>
                  <a:srgbClr val="FF0000"/>
                </a:solidFill>
              </a:rPr>
              <a:t>piece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of</a:t>
            </a:r>
            <a:r>
              <a:rPr lang="hr-HR" sz="2200" b="1" dirty="0">
                <a:solidFill>
                  <a:srgbClr val="FF0000"/>
                </a:solidFill>
              </a:rPr>
              <a:t> cake.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b="1" dirty="0" err="1">
                <a:solidFill>
                  <a:srgbClr val="FF0000"/>
                </a:solidFill>
              </a:rPr>
              <a:t>The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instructors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were</a:t>
            </a:r>
            <a:r>
              <a:rPr lang="hr-HR" sz="2200" b="1" dirty="0">
                <a:solidFill>
                  <a:srgbClr val="FF0000"/>
                </a:solidFill>
              </a:rPr>
              <a:t> </a:t>
            </a:r>
            <a:r>
              <a:rPr lang="hr-HR" sz="2200" b="1" dirty="0" err="1">
                <a:solidFill>
                  <a:srgbClr val="FF0000"/>
                </a:solidFill>
              </a:rPr>
              <a:t>strict</a:t>
            </a:r>
            <a:r>
              <a:rPr lang="hr-HR" sz="22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357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" y="17725"/>
            <a:ext cx="5116911" cy="682254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7250806" y="0"/>
            <a:ext cx="4941194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WB, page 102.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7250806" y="1493948"/>
            <a:ext cx="4762124" cy="25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Match the begining with the end and copy.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7" y="17724"/>
            <a:ext cx="6630089" cy="722020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684D5463-C501-4AD1-9BBA-A0A0B62AE141}"/>
              </a:ext>
            </a:extLst>
          </p:cNvPr>
          <p:cNvSpPr txBox="1">
            <a:spLocks/>
          </p:cNvSpPr>
          <p:nvPr/>
        </p:nvSpPr>
        <p:spPr>
          <a:xfrm>
            <a:off x="4281585" y="4368120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1C324F11-17F1-4061-902F-A1F700B3B153}"/>
              </a:ext>
            </a:extLst>
          </p:cNvPr>
          <p:cNvSpPr txBox="1">
            <a:spLocks/>
          </p:cNvSpPr>
          <p:nvPr/>
        </p:nvSpPr>
        <p:spPr>
          <a:xfrm>
            <a:off x="4107512" y="2719624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471DA74D-B207-424F-82D8-6C49B3913ECC}"/>
              </a:ext>
            </a:extLst>
          </p:cNvPr>
          <p:cNvSpPr txBox="1">
            <a:spLocks/>
          </p:cNvSpPr>
          <p:nvPr/>
        </p:nvSpPr>
        <p:spPr>
          <a:xfrm>
            <a:off x="4281585" y="3841991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F2663B0E-A70F-42EC-B0F9-2B86F8E64411}"/>
              </a:ext>
            </a:extLst>
          </p:cNvPr>
          <p:cNvSpPr txBox="1">
            <a:spLocks/>
          </p:cNvSpPr>
          <p:nvPr/>
        </p:nvSpPr>
        <p:spPr>
          <a:xfrm>
            <a:off x="4358859" y="6093889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A926143D-C473-4C0B-8804-15532BFB11B2}"/>
              </a:ext>
            </a:extLst>
          </p:cNvPr>
          <p:cNvSpPr txBox="1">
            <a:spLocks/>
          </p:cNvSpPr>
          <p:nvPr/>
        </p:nvSpPr>
        <p:spPr>
          <a:xfrm>
            <a:off x="3831888" y="3092816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C7E88770-1876-4F66-B40C-8865E49F487D}"/>
              </a:ext>
            </a:extLst>
          </p:cNvPr>
          <p:cNvSpPr txBox="1">
            <a:spLocks/>
          </p:cNvSpPr>
          <p:nvPr/>
        </p:nvSpPr>
        <p:spPr>
          <a:xfrm>
            <a:off x="4107511" y="4846820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5E770831-B1B2-44CC-BC1F-D9F06CBF862F}"/>
              </a:ext>
            </a:extLst>
          </p:cNvPr>
          <p:cNvSpPr txBox="1">
            <a:spLocks/>
          </p:cNvSpPr>
          <p:nvPr/>
        </p:nvSpPr>
        <p:spPr>
          <a:xfrm>
            <a:off x="4099533" y="5311019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61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2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102.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00942" y="603605"/>
            <a:ext cx="7063568" cy="828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EBFF7E0C-F2F0-43E9-9868-2C268B264E3C}"/>
              </a:ext>
            </a:extLst>
          </p:cNvPr>
          <p:cNvSpPr txBox="1">
            <a:spLocks/>
          </p:cNvSpPr>
          <p:nvPr/>
        </p:nvSpPr>
        <p:spPr>
          <a:xfrm>
            <a:off x="-32529" y="255432"/>
            <a:ext cx="5100942" cy="749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Cathy is back home and her parents have got a lot of questions about her outdoor school experience.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questions do her parents have?</a:t>
            </a:r>
            <a:br>
              <a:rPr lang="hr-HR" sz="2000" b="1" dirty="0"/>
            </a:br>
            <a:r>
              <a:rPr lang="en-US" sz="2000" i="1" dirty="0" err="1"/>
              <a:t>Koja</a:t>
            </a:r>
            <a:r>
              <a:rPr lang="en-US" sz="2000" i="1" dirty="0"/>
              <a:t> </a:t>
            </a:r>
            <a:r>
              <a:rPr lang="en-US" sz="2000" i="1" dirty="0" err="1"/>
              <a:t>pitanja</a:t>
            </a:r>
            <a:r>
              <a:rPr lang="en-US" sz="2000" i="1" dirty="0"/>
              <a:t> </a:t>
            </a:r>
            <a:r>
              <a:rPr lang="en-US" sz="2000" i="1" dirty="0" err="1"/>
              <a:t>su</a:t>
            </a:r>
            <a:r>
              <a:rPr lang="en-US" sz="2000" i="1" dirty="0"/>
              <a:t> </a:t>
            </a:r>
            <a:r>
              <a:rPr lang="en-US" sz="2000" i="1" dirty="0" err="1"/>
              <a:t>joj</a:t>
            </a:r>
            <a:r>
              <a:rPr lang="en-US" sz="2000" i="1" dirty="0"/>
              <a:t> </a:t>
            </a:r>
            <a:r>
              <a:rPr lang="en-US" sz="2000" i="1" dirty="0" err="1"/>
              <a:t>njezini</a:t>
            </a:r>
            <a:r>
              <a:rPr lang="en-US" sz="2000" i="1" dirty="0"/>
              <a:t> </a:t>
            </a:r>
            <a:r>
              <a:rPr lang="en-US" sz="2000" i="1" dirty="0" err="1"/>
              <a:t>roditelji</a:t>
            </a:r>
            <a:r>
              <a:rPr lang="en-US" sz="2000" i="1" dirty="0"/>
              <a:t> </a:t>
            </a:r>
            <a:r>
              <a:rPr lang="en-US" sz="2000" i="1" dirty="0" err="1"/>
              <a:t>postavili</a:t>
            </a:r>
            <a:r>
              <a:rPr lang="en-US" sz="2000" i="1" dirty="0"/>
              <a:t>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943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A02FFAC-38C8-40E5-B0DD-7271BE147CB7}"/>
              </a:ext>
            </a:extLst>
          </p:cNvPr>
          <p:cNvSpPr/>
          <p:nvPr/>
        </p:nvSpPr>
        <p:spPr>
          <a:xfrm>
            <a:off x="5068413" y="1294215"/>
            <a:ext cx="7726416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Prisjetite se rečenice: Ben je jučer bio tužan</a:t>
            </a: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</a:t>
            </a:r>
            <a:r>
              <a:rPr lang="hr-H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sad </a:t>
            </a:r>
            <a:r>
              <a:rPr lang="hr-H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yesterday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6F21818-FC1E-4648-B12D-0595F9D4CFF8}"/>
              </a:ext>
            </a:extLst>
          </p:cNvPr>
          <p:cNvSpPr/>
          <p:nvPr/>
        </p:nvSpPr>
        <p:spPr>
          <a:xfrm>
            <a:off x="5100942" y="2625215"/>
            <a:ext cx="6977295" cy="435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postaviti pitanje: Je li Ben bio tužan jučer?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Ben sad </a:t>
            </a:r>
            <a:r>
              <a:rPr lang="hr-H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yesterday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Usporedi te dvije rečenice!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Primjećuješ li da su 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(was/were)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subjekt zamijenili mjesta?</a:t>
            </a:r>
            <a:b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 upitnog oblika, pomoćni glagol 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mijenja mjesto sa subjektom, odnosno vršiteljem radnje, dok ostatak rečenice ostaje nepromijenjen.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pitati KADA je Ben bio tužan?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</a:t>
            </a:r>
            <a:r>
              <a:rPr lang="hr-HR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Ben sad?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Dakle, samo ispred pomoćnog glagola 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WAS/WERE 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dodajemo upitnu riječ </a:t>
            </a:r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WH~!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hr-HR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hr-H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5421F6E-8592-402F-B276-4CBB7D84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230" y="1029870"/>
            <a:ext cx="99030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/>
      <p:bldP spid="5" grpId="0" build="p"/>
      <p:bldP spid="6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" y="0"/>
            <a:ext cx="5120504" cy="6854092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30358" y="35390"/>
            <a:ext cx="6014407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104.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573957" y="1893194"/>
            <a:ext cx="3602564" cy="7342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Fill in the table in </a:t>
            </a:r>
            <a:r>
              <a:rPr lang="hr-HR" sz="2000" i="1" dirty="0"/>
              <a:t>LANGUAGE FOCUS on p.104.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1" y="1207212"/>
            <a:ext cx="8159802" cy="543657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1F8A9108-5201-4982-98D1-CCEE0003AD75}"/>
              </a:ext>
            </a:extLst>
          </p:cNvPr>
          <p:cNvSpPr txBox="1">
            <a:spLocks/>
          </p:cNvSpPr>
          <p:nvPr/>
        </p:nvSpPr>
        <p:spPr>
          <a:xfrm>
            <a:off x="370217" y="4535545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Were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C40B5F2C-5093-4167-BC5B-CAE3ACA0F596}"/>
              </a:ext>
            </a:extLst>
          </p:cNvPr>
          <p:cNvSpPr txBox="1">
            <a:spLocks/>
          </p:cNvSpPr>
          <p:nvPr/>
        </p:nvSpPr>
        <p:spPr>
          <a:xfrm>
            <a:off x="4244613" y="3439925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Yes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865E3582-8C99-4800-B163-539B63932ACA}"/>
              </a:ext>
            </a:extLst>
          </p:cNvPr>
          <p:cNvSpPr txBox="1">
            <a:spLocks/>
          </p:cNvSpPr>
          <p:nvPr/>
        </p:nvSpPr>
        <p:spPr>
          <a:xfrm>
            <a:off x="4646385" y="4005235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it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67CD6BAE-2AE6-49DE-8EB8-85DBACC1B2E2}"/>
              </a:ext>
            </a:extLst>
          </p:cNvPr>
          <p:cNvSpPr txBox="1">
            <a:spLocks/>
          </p:cNvSpPr>
          <p:nvPr/>
        </p:nvSpPr>
        <p:spPr>
          <a:xfrm>
            <a:off x="6756253" y="3732038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wasn’t</a:t>
            </a:r>
            <a:endParaRPr lang="hr-HR" sz="18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CF1F01C-4372-4375-B205-E4C813B44792}"/>
              </a:ext>
            </a:extLst>
          </p:cNvPr>
          <p:cNvSpPr txBox="1">
            <a:spLocks/>
          </p:cNvSpPr>
          <p:nvPr/>
        </p:nvSpPr>
        <p:spPr>
          <a:xfrm>
            <a:off x="6059579" y="4280428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2777E51-7E73-4ECE-A813-9305E58F7289}"/>
              </a:ext>
            </a:extLst>
          </p:cNvPr>
          <p:cNvSpPr txBox="1">
            <a:spLocks/>
          </p:cNvSpPr>
          <p:nvPr/>
        </p:nvSpPr>
        <p:spPr>
          <a:xfrm>
            <a:off x="6833527" y="4818680"/>
            <a:ext cx="134267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dirty="0" err="1">
                <a:solidFill>
                  <a:srgbClr val="FF0000"/>
                </a:solidFill>
              </a:rPr>
              <a:t>weren’t</a:t>
            </a:r>
            <a:endParaRPr lang="hr-HR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9"/>
            <a:ext cx="5100601" cy="682508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" y="58709"/>
            <a:ext cx="5689556" cy="388577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883040" y="0"/>
            <a:ext cx="6212218" cy="507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r-HR" sz="2000" i="1" dirty="0"/>
          </a:p>
          <a:p>
            <a:pPr algn="l"/>
            <a:endParaRPr lang="hr-HR" sz="2000" i="1" dirty="0"/>
          </a:p>
          <a:p>
            <a:pPr algn="l"/>
            <a:r>
              <a:rPr lang="hr-HR" sz="2000" i="1" dirty="0"/>
              <a:t>U A dijelu zadatka su YES/NO pitanja, što znači da ćeš na početak pitanja stavljati WAS/WERE, zatim subjekt i potom ostatak riječi.</a:t>
            </a:r>
            <a:br>
              <a:rPr lang="hr-HR" sz="2000" i="1" dirty="0"/>
            </a:br>
            <a:endParaRPr lang="hr-HR" sz="2000" i="1" dirty="0"/>
          </a:p>
          <a:p>
            <a:pPr algn="l"/>
            <a:endParaRPr lang="hr-HR" sz="2000" i="1" dirty="0"/>
          </a:p>
          <a:p>
            <a:pPr algn="l"/>
            <a:r>
              <a:rPr lang="hr-HR" sz="2000" i="1" dirty="0"/>
              <a:t>U B dijelu zadatka se nalaze WH~ questions, što znači da će na početku pitanja stajati WH~ riječ, a tek potom WAS ili WERE, i zatim ostatak riječi.</a:t>
            </a:r>
          </a:p>
          <a:p>
            <a:pPr algn="l"/>
            <a:endParaRPr lang="hr-HR" sz="2000" i="1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08B7F3AE-C85B-4BE2-9F24-D05A30BDD6B2}"/>
              </a:ext>
            </a:extLst>
          </p:cNvPr>
          <p:cNvSpPr txBox="1">
            <a:spLocks/>
          </p:cNvSpPr>
          <p:nvPr/>
        </p:nvSpPr>
        <p:spPr>
          <a:xfrm>
            <a:off x="5979782" y="3571244"/>
            <a:ext cx="6212218" cy="3286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A 1 </a:t>
            </a:r>
            <a:r>
              <a:rPr lang="hr-HR" sz="2000" b="1" dirty="0" err="1">
                <a:solidFill>
                  <a:srgbClr val="FF0000"/>
                </a:solidFill>
              </a:rPr>
              <a:t>Were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you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outside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hour</a:t>
            </a:r>
            <a:r>
              <a:rPr lang="hr-HR" sz="2000" b="1" dirty="0">
                <a:solidFill>
                  <a:srgbClr val="FF0000"/>
                </a:solidFill>
              </a:rPr>
              <a:t> ago?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2 </a:t>
            </a:r>
            <a:r>
              <a:rPr lang="hr-HR" sz="2000" b="1" dirty="0" err="1">
                <a:solidFill>
                  <a:srgbClr val="FF0000"/>
                </a:solidFill>
              </a:rPr>
              <a:t>Were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Jack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Nick </a:t>
            </a:r>
            <a:r>
              <a:rPr lang="hr-HR" sz="2000" b="1" dirty="0" err="1">
                <a:solidFill>
                  <a:srgbClr val="FF0000"/>
                </a:solidFill>
              </a:rPr>
              <a:t>near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teachers</a:t>
            </a:r>
            <a:r>
              <a:rPr lang="hr-HR" sz="2000" b="1" dirty="0">
                <a:solidFill>
                  <a:srgbClr val="FF0000"/>
                </a:solidFill>
              </a:rPr>
              <a:t>’ </a:t>
            </a:r>
            <a:r>
              <a:rPr lang="hr-HR" sz="2000" b="1" dirty="0" err="1">
                <a:solidFill>
                  <a:srgbClr val="FF0000"/>
                </a:solidFill>
              </a:rPr>
              <a:t>cabins</a:t>
            </a:r>
            <a:r>
              <a:rPr lang="hr-HR" sz="2000" b="1" dirty="0">
                <a:solidFill>
                  <a:srgbClr val="FF0000"/>
                </a:solidFill>
              </a:rPr>
              <a:t> at 11.15?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3 </a:t>
            </a:r>
            <a:r>
              <a:rPr lang="hr-HR" sz="2000" b="1" dirty="0" err="1">
                <a:solidFill>
                  <a:srgbClr val="FF0000"/>
                </a:solidFill>
              </a:rPr>
              <a:t>Was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it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Mike’s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ball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4 </a:t>
            </a:r>
            <a:r>
              <a:rPr lang="hr-HR" sz="2000" b="1" dirty="0" err="1">
                <a:solidFill>
                  <a:srgbClr val="FF0000"/>
                </a:solidFill>
              </a:rPr>
              <a:t>Was</a:t>
            </a:r>
            <a:r>
              <a:rPr lang="hr-HR" sz="2000" b="1" dirty="0">
                <a:solidFill>
                  <a:srgbClr val="FF0000"/>
                </a:solidFill>
              </a:rPr>
              <a:t> Brad </a:t>
            </a:r>
            <a:r>
              <a:rPr lang="hr-HR" sz="2000" b="1" dirty="0" err="1">
                <a:solidFill>
                  <a:srgbClr val="FF0000"/>
                </a:solidFill>
              </a:rPr>
              <a:t>alone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cabin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5 </a:t>
            </a:r>
            <a:r>
              <a:rPr lang="hr-HR" sz="2000" b="1" dirty="0" err="1">
                <a:solidFill>
                  <a:srgbClr val="FF0000"/>
                </a:solidFill>
              </a:rPr>
              <a:t>Were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Jack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Nick </a:t>
            </a:r>
            <a:r>
              <a:rPr lang="hr-HR" sz="2000" b="1" dirty="0" err="1">
                <a:solidFill>
                  <a:srgbClr val="FF0000"/>
                </a:solidFill>
              </a:rPr>
              <a:t>surprised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B 1 Who </a:t>
            </a:r>
            <a:r>
              <a:rPr lang="hr-HR" sz="2000" b="1" dirty="0" err="1">
                <a:solidFill>
                  <a:srgbClr val="FF0000"/>
                </a:solidFill>
              </a:rPr>
              <a:t>was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yard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with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Mike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2 </a:t>
            </a:r>
            <a:r>
              <a:rPr lang="hr-HR" sz="2000" b="1" dirty="0" err="1">
                <a:solidFill>
                  <a:srgbClr val="FF0000"/>
                </a:solidFill>
              </a:rPr>
              <a:t>What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colour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was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ball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3 </a:t>
            </a:r>
            <a:r>
              <a:rPr lang="hr-HR" sz="2000" b="1" dirty="0" err="1">
                <a:solidFill>
                  <a:srgbClr val="FF0000"/>
                </a:solidFill>
              </a:rPr>
              <a:t>What</a:t>
            </a:r>
            <a:r>
              <a:rPr lang="hr-HR" sz="2000" b="1" dirty="0">
                <a:solidFill>
                  <a:srgbClr val="FF0000"/>
                </a:solidFill>
              </a:rPr>
              <a:t> time </a:t>
            </a:r>
            <a:r>
              <a:rPr lang="hr-HR" sz="2000" b="1" dirty="0" err="1">
                <a:solidFill>
                  <a:srgbClr val="FF0000"/>
                </a:solidFill>
              </a:rPr>
              <a:t>was</a:t>
            </a:r>
            <a:r>
              <a:rPr lang="hr-HR" sz="2000" b="1" dirty="0">
                <a:solidFill>
                  <a:srgbClr val="FF0000"/>
                </a:solidFill>
              </a:rPr>
              <a:t> Brad </a:t>
            </a:r>
            <a:r>
              <a:rPr lang="hr-HR" sz="2000" b="1" dirty="0" err="1">
                <a:solidFill>
                  <a:srgbClr val="FF0000"/>
                </a:solidFill>
              </a:rPr>
              <a:t>back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in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cabin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>
                <a:solidFill>
                  <a:srgbClr val="FF0000"/>
                </a:solidFill>
              </a:rPr>
              <a:t>4 </a:t>
            </a:r>
            <a:r>
              <a:rPr lang="hr-HR" sz="2000" b="1" dirty="0" err="1">
                <a:solidFill>
                  <a:srgbClr val="FF0000"/>
                </a:solidFill>
              </a:rPr>
              <a:t>Why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were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Jack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Nick </a:t>
            </a:r>
            <a:r>
              <a:rPr lang="hr-HR" sz="2000" b="1" dirty="0" err="1">
                <a:solidFill>
                  <a:srgbClr val="FF0000"/>
                </a:solidFill>
              </a:rPr>
              <a:t>so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nervous</a:t>
            </a:r>
            <a:r>
              <a:rPr lang="hr-HR" sz="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60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1347</Words>
  <Application>Microsoft Office PowerPoint</Application>
  <PresentationFormat>Widescreen</PresentationFormat>
  <Paragraphs>191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Ink Free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PROJEKTNI ZADATAK: The weather report</vt:lpstr>
      <vt:lpstr>Struktura</vt:lpstr>
      <vt:lpstr>Oblik</vt:lpstr>
      <vt:lpstr>Vrednovanje</vt:lpstr>
    </vt:vector>
  </TitlesOfParts>
  <Company>OŠ Slavka Kolara - Kravarsko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ᵀᴴᴱ ᴼᴿᴵᴳᴵᴻᴬᴸ Wolfenstein</dc:creator>
  <cp:lastModifiedBy>Katarina Ivanjek</cp:lastModifiedBy>
  <cp:revision>334</cp:revision>
  <dcterms:created xsi:type="dcterms:W3CDTF">2017-01-15T10:30:28Z</dcterms:created>
  <dcterms:modified xsi:type="dcterms:W3CDTF">2022-07-11T09:24:33Z</dcterms:modified>
</cp:coreProperties>
</file>